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handoutMasterIdLst>
    <p:handoutMasterId r:id="rId27"/>
  </p:handoutMasterIdLst>
  <p:sldIdLst>
    <p:sldId id="256" r:id="rId5"/>
    <p:sldId id="272" r:id="rId6"/>
    <p:sldId id="266" r:id="rId7"/>
    <p:sldId id="273" r:id="rId8"/>
    <p:sldId id="257" r:id="rId9"/>
    <p:sldId id="268" r:id="rId10"/>
    <p:sldId id="258" r:id="rId11"/>
    <p:sldId id="259" r:id="rId12"/>
    <p:sldId id="269" r:id="rId13"/>
    <p:sldId id="260" r:id="rId14"/>
    <p:sldId id="261" r:id="rId15"/>
    <p:sldId id="270" r:id="rId16"/>
    <p:sldId id="262" r:id="rId17"/>
    <p:sldId id="263" r:id="rId18"/>
    <p:sldId id="264" r:id="rId19"/>
    <p:sldId id="265" r:id="rId20"/>
    <p:sldId id="267" r:id="rId21"/>
    <p:sldId id="280" r:id="rId22"/>
    <p:sldId id="279" r:id="rId23"/>
    <p:sldId id="278" r:id="rId24"/>
    <p:sldId id="283" r:id="rId25"/>
    <p:sldId id="285" r:id="rId26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259C4-D7F6-41AD-AF73-BD282078295F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0FD7C-D3C9-4C28-9A79-50D3915F68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76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veta.fercikova@minv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ystrik.antalik@minv.sk" TargetMode="External"/><Relationship Id="rId5" Type="http://schemas.openxmlformats.org/officeDocument/2006/relationships/hyperlink" Target="mailto:skarlet.ondrejcakova@minv.sk" TargetMode="External"/><Relationship Id="rId4" Type="http://schemas.openxmlformats.org/officeDocument/2006/relationships/hyperlink" Target="mailto:milan.andrejkovic2@minv.sk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7526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1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  <a:ea typeface="+mn-ea"/>
                <a:cs typeface="+mn-cs"/>
              </a:rPr>
              <a:t>Iniciatíva pre otvorené vládnutie </a:t>
            </a:r>
            <a:r>
              <a:rPr lang="sk-SK" sz="2700" b="1" dirty="0" smtClean="0">
                <a:solidFill>
                  <a:schemeClr val="tx1"/>
                </a:solidFill>
              </a:rPr>
              <a:t/>
            </a:r>
            <a:br>
              <a:rPr lang="sk-SK" sz="2700" b="1" dirty="0" smtClean="0">
                <a:solidFill>
                  <a:schemeClr val="tx1"/>
                </a:solidFill>
              </a:rPr>
            </a:br>
            <a:r>
              <a:rPr lang="sk-SK" sz="2700" b="1" dirty="0" smtClean="0">
                <a:solidFill>
                  <a:schemeClr val="tx1"/>
                </a:solidFill>
              </a:rPr>
              <a:t/>
            </a:r>
            <a:br>
              <a:rPr lang="sk-SK" sz="2700" b="1" dirty="0" smtClean="0">
                <a:solidFill>
                  <a:schemeClr val="tx1"/>
                </a:solidFill>
              </a:rPr>
            </a:br>
            <a:r>
              <a:rPr lang="sk-SK" sz="310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rPr>
              <a:t>Vyhodnotenie Akčného plánu na rok 2015 a tvorba Akčného plánu na roky 2016-2019</a:t>
            </a:r>
          </a:p>
        </p:txBody>
      </p:sp>
    </p:spTree>
    <p:extLst>
      <p:ext uri="{BB962C8B-B14F-4D97-AF65-F5344CB8AC3E}">
        <p14:creationId xmlns:p14="http://schemas.microsoft.com/office/powerpoint/2010/main" val="29170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34400" cy="758952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2.1. Otvorené vzdelávacie zdroje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9. </a:t>
            </a:r>
            <a:r>
              <a:rPr lang="sk-SK" sz="2400" dirty="0"/>
              <a:t>zmapovať existujúce otvorené vzdelávacie zdroje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/>
              <a:t>10</a:t>
            </a:r>
            <a:r>
              <a:rPr lang="sk-SK" sz="2400" dirty="0"/>
              <a:t>. zmapovať existujúce repozitáre a určiť použiteľné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 smtClean="0"/>
              <a:t>11. </a:t>
            </a:r>
            <a:r>
              <a:rPr lang="pt-BR" sz="2400" dirty="0"/>
              <a:t>analyzovať proces obstarávania </a:t>
            </a:r>
            <a:r>
              <a:rPr lang="pt-BR" sz="2400" dirty="0" smtClean="0"/>
              <a:t>vzdeláv</a:t>
            </a:r>
            <a:r>
              <a:rPr lang="sk-SK" sz="2400" dirty="0" smtClean="0"/>
              <a:t>. </a:t>
            </a:r>
            <a:r>
              <a:rPr lang="pt-BR" sz="2400" dirty="0" smtClean="0"/>
              <a:t>zdrojov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/>
              <a:t>12. </a:t>
            </a:r>
            <a:r>
              <a:rPr lang="sk-SK" sz="2400" dirty="0"/>
              <a:t>navrhnúť nový proces obstarávania </a:t>
            </a:r>
            <a:r>
              <a:rPr lang="sk-SK" sz="2400" dirty="0" smtClean="0"/>
              <a:t>učebníc</a:t>
            </a:r>
          </a:p>
          <a:p>
            <a:pPr marL="0" indent="0">
              <a:buNone/>
            </a:pPr>
            <a:r>
              <a:rPr lang="sk-SK" sz="2400" b="1" dirty="0"/>
              <a:t>13. </a:t>
            </a:r>
            <a:r>
              <a:rPr lang="sk-SK" sz="2400" dirty="0"/>
              <a:t>pilotne </a:t>
            </a:r>
            <a:r>
              <a:rPr lang="sk-SK" sz="2400" dirty="0" smtClean="0"/>
              <a:t>overiť </a:t>
            </a:r>
            <a:r>
              <a:rPr lang="sk-SK" sz="2400" dirty="0"/>
              <a:t>proces obstarávania </a:t>
            </a:r>
            <a:r>
              <a:rPr lang="sk-SK" sz="2400" dirty="0" smtClean="0"/>
              <a:t>učebníc</a:t>
            </a:r>
          </a:p>
          <a:p>
            <a:pPr marL="0" indent="0">
              <a:buNone/>
            </a:pPr>
            <a:r>
              <a:rPr lang="sk-SK" sz="2400" b="1" dirty="0" smtClean="0"/>
              <a:t>14</a:t>
            </a:r>
            <a:r>
              <a:rPr lang="sk-SK" sz="2400" b="1" dirty="0"/>
              <a:t>. </a:t>
            </a:r>
            <a:r>
              <a:rPr lang="sk-SK" sz="2400" dirty="0"/>
              <a:t>navrhnúť opatrenia a ich realizáciu na zvyšovanie povedomia učiteľov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b="1" dirty="0"/>
              <a:t>15. </a:t>
            </a:r>
            <a:r>
              <a:rPr lang="sk-SK" sz="2400" dirty="0"/>
              <a:t>zapojiť sa do multilaterálnych snáh v Európe</a:t>
            </a:r>
          </a:p>
        </p:txBody>
      </p:sp>
    </p:spTree>
    <p:extLst>
      <p:ext uri="{BB962C8B-B14F-4D97-AF65-F5344CB8AC3E}">
        <p14:creationId xmlns:p14="http://schemas.microsoft.com/office/powerpoint/2010/main" val="5966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968152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2.2. Otvorený prístup k výsledkom vedy </a:t>
            </a:r>
            <a:r>
              <a:rPr lang="sk-SK" sz="2400" b="1" dirty="0" smtClean="0">
                <a:solidFill>
                  <a:schemeClr val="tx1"/>
                </a:solidFill>
              </a:rPr>
              <a:t>a </a:t>
            </a:r>
            <a:r>
              <a:rPr lang="sk-SK" sz="2400" b="1" dirty="0">
                <a:solidFill>
                  <a:schemeClr val="tx1"/>
                </a:solidFill>
              </a:rPr>
              <a:t>výskumu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/>
              <a:t>16. </a:t>
            </a:r>
            <a:r>
              <a:rPr lang="sk-SK" sz="2600" dirty="0"/>
              <a:t>zmapovať existujúce repozitáre výsledkov </a:t>
            </a:r>
            <a:r>
              <a:rPr lang="sk-SK" sz="2600" dirty="0" smtClean="0"/>
              <a:t>vedy a výskumu</a:t>
            </a:r>
          </a:p>
          <a:p>
            <a:pPr marL="0" indent="0">
              <a:buNone/>
            </a:pPr>
            <a:r>
              <a:rPr lang="sk-SK" sz="2600" b="1" dirty="0"/>
              <a:t>17. </a:t>
            </a:r>
            <a:r>
              <a:rPr lang="sk-SK" sz="2600" dirty="0"/>
              <a:t>identifikovať </a:t>
            </a:r>
            <a:r>
              <a:rPr lang="sk-SK" sz="2600" dirty="0" smtClean="0"/>
              <a:t>prekážky </a:t>
            </a:r>
            <a:r>
              <a:rPr lang="sk-SK" sz="2600" dirty="0"/>
              <a:t>plného nasadenia Open </a:t>
            </a:r>
            <a:r>
              <a:rPr lang="sk-SK" sz="2600" dirty="0" smtClean="0"/>
              <a:t>Access</a:t>
            </a:r>
          </a:p>
          <a:p>
            <a:pPr marL="0" indent="0">
              <a:buNone/>
            </a:pPr>
            <a:r>
              <a:rPr lang="sk-SK" sz="2600" b="1" dirty="0"/>
              <a:t>18. </a:t>
            </a:r>
            <a:r>
              <a:rPr lang="sk-SK" sz="2600" dirty="0"/>
              <a:t>predložiť analýzu zavedenia povinnosti zverejňovať </a:t>
            </a:r>
            <a:r>
              <a:rPr lang="sk-SK" sz="2600" dirty="0" smtClean="0"/>
              <a:t>vedecké publikácie otvorene a bezplatne</a:t>
            </a:r>
          </a:p>
          <a:p>
            <a:pPr marL="0" indent="0">
              <a:buNone/>
            </a:pPr>
            <a:r>
              <a:rPr lang="sk-SK" sz="2600" b="1" dirty="0"/>
              <a:t>19. </a:t>
            </a:r>
            <a:r>
              <a:rPr lang="sk-SK" sz="2600" dirty="0"/>
              <a:t>navrhnúť mechanizmus dobrovoľného publikovania vedeckých </a:t>
            </a:r>
            <a:r>
              <a:rPr lang="sk-SK" sz="2600" dirty="0" smtClean="0"/>
              <a:t>dát</a:t>
            </a:r>
          </a:p>
          <a:p>
            <a:pPr marL="0" indent="0">
              <a:buNone/>
            </a:pPr>
            <a:r>
              <a:rPr lang="sk-SK" sz="2600" b="1" dirty="0"/>
              <a:t>20. </a:t>
            </a:r>
            <a:r>
              <a:rPr lang="sk-SK" sz="2600" dirty="0"/>
              <a:t>informovať inštitúcie o výhodách otvoreného </a:t>
            </a:r>
            <a:r>
              <a:rPr lang="sk-SK" sz="2600" dirty="0" smtClean="0"/>
              <a:t>prístupu</a:t>
            </a:r>
          </a:p>
          <a:p>
            <a:pPr marL="0" indent="0">
              <a:buNone/>
            </a:pPr>
            <a:r>
              <a:rPr lang="sk-SK" sz="2600" b="1" dirty="0"/>
              <a:t>21. </a:t>
            </a:r>
            <a:r>
              <a:rPr lang="sk-SK" sz="2600" dirty="0"/>
              <a:t>spolupracovať s ďalšími krajinami pri tvorbe ich Open Access stratégií </a:t>
            </a:r>
          </a:p>
        </p:txBody>
      </p:sp>
    </p:spTree>
    <p:extLst>
      <p:ext uri="{BB962C8B-B14F-4D97-AF65-F5344CB8AC3E}">
        <p14:creationId xmlns:p14="http://schemas.microsoft.com/office/powerpoint/2010/main" val="35680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3. Vláda otvorená pre dialóg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sk-SK" sz="2700" dirty="0" smtClean="0"/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3.1. Verejné politiky</a:t>
            </a:r>
          </a:p>
          <a:p>
            <a:pPr marL="274320" lvl="1" indent="0">
              <a:buNone/>
            </a:pPr>
            <a:endParaRPr lang="sk-SK" sz="27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3.2. Elektronická hromadná žiadosť</a:t>
            </a:r>
          </a:p>
        </p:txBody>
      </p:sp>
    </p:spTree>
    <p:extLst>
      <p:ext uri="{BB962C8B-B14F-4D97-AF65-F5344CB8AC3E}">
        <p14:creationId xmlns:p14="http://schemas.microsoft.com/office/powerpoint/2010/main" val="31443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3.1. Verejné politiky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22. </a:t>
            </a:r>
            <a:r>
              <a:rPr lang="sk-SK" sz="2600" dirty="0"/>
              <a:t>identifikovať verejnú politiku, ktorá bude vytvorená </a:t>
            </a:r>
            <a:r>
              <a:rPr lang="sk-SK" sz="2600" dirty="0" smtClean="0"/>
              <a:t>participatívne</a:t>
            </a:r>
          </a:p>
          <a:p>
            <a:pPr marL="0" indent="0">
              <a:buNone/>
            </a:pPr>
            <a:r>
              <a:rPr lang="sk-SK" sz="2600" b="1" dirty="0" smtClean="0"/>
              <a:t>23. </a:t>
            </a:r>
            <a:r>
              <a:rPr lang="en-US" sz="2600" dirty="0"/>
              <a:t>zrealizovať workshopy pre zamestnancov </a:t>
            </a:r>
            <a:r>
              <a:rPr lang="en-US" sz="2600" dirty="0" smtClean="0"/>
              <a:t>ŠS</a:t>
            </a:r>
            <a:endParaRPr lang="sk-SK" sz="2600" dirty="0" smtClean="0"/>
          </a:p>
          <a:p>
            <a:pPr marL="0" indent="0">
              <a:buNone/>
            </a:pPr>
            <a:r>
              <a:rPr lang="sk-SK" sz="2600" b="1" dirty="0"/>
              <a:t>24. </a:t>
            </a:r>
            <a:r>
              <a:rPr lang="sk-SK" sz="2600" dirty="0"/>
              <a:t>vytvoriť vybranú verejnú politiku </a:t>
            </a:r>
            <a:r>
              <a:rPr lang="sk-SK" sz="2600" dirty="0" smtClean="0"/>
              <a:t>participatívne</a:t>
            </a:r>
          </a:p>
          <a:p>
            <a:pPr marL="0" indent="0">
              <a:buNone/>
            </a:pPr>
            <a:r>
              <a:rPr lang="sk-SK" sz="2600" b="1" dirty="0"/>
              <a:t>25. </a:t>
            </a:r>
            <a:r>
              <a:rPr lang="sk-SK" sz="2600" dirty="0"/>
              <a:t>vytvoriť kritériá pre hodnotenie participatívnych </a:t>
            </a:r>
            <a:r>
              <a:rPr lang="sk-SK" sz="2600" dirty="0" smtClean="0"/>
              <a:t>procesov</a:t>
            </a:r>
          </a:p>
          <a:p>
            <a:pPr marL="0" indent="0">
              <a:buNone/>
            </a:pPr>
            <a:r>
              <a:rPr lang="sk-SK" sz="2600" b="1" dirty="0"/>
              <a:t>26. </a:t>
            </a:r>
            <a:r>
              <a:rPr lang="sk-SK" sz="2600" dirty="0"/>
              <a:t>vyhodnotiť tvorbu a implementáciu verejných </a:t>
            </a:r>
            <a:r>
              <a:rPr lang="sk-SK" sz="2600" dirty="0" smtClean="0"/>
              <a:t>politík</a:t>
            </a:r>
          </a:p>
          <a:p>
            <a:pPr marL="0" indent="0">
              <a:buNone/>
            </a:pPr>
            <a:r>
              <a:rPr lang="sk-SK" sz="2600" b="1" dirty="0" smtClean="0"/>
              <a:t>27</a:t>
            </a:r>
            <a:r>
              <a:rPr lang="sk-SK" sz="2600" b="1" dirty="0"/>
              <a:t>. </a:t>
            </a:r>
            <a:r>
              <a:rPr lang="sk-SK" sz="2600" dirty="0"/>
              <a:t>zmapovať súčasné legislatívne prostredia vo vzťahu k zapájaniu verejnosti do tvorby VP a navrhnúť jeho úpravy</a:t>
            </a:r>
            <a:endParaRPr lang="sk-SK" sz="2600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8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3.2. Elektronická hromadná žiadosť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28. </a:t>
            </a:r>
            <a:r>
              <a:rPr lang="sk-SK" sz="2400" dirty="0"/>
              <a:t>uskutočniť verejnú kampaň na propagáciu systému </a:t>
            </a:r>
            <a:r>
              <a:rPr lang="sk-SK" sz="2400" dirty="0" smtClean="0"/>
              <a:t>elektronických hromadných žiadostí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263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4</a:t>
            </a:r>
            <a:r>
              <a:rPr lang="sk-SK" sz="2400" b="1" dirty="0">
                <a:solidFill>
                  <a:schemeClr val="tx1"/>
                </a:solidFill>
              </a:rPr>
              <a:t>. Otvorená justícia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29. </a:t>
            </a:r>
            <a:r>
              <a:rPr lang="sk-SK" sz="2400" dirty="0"/>
              <a:t>pripraviť </a:t>
            </a:r>
            <a:r>
              <a:rPr lang="sk-SK" sz="2400" dirty="0" smtClean="0"/>
              <a:t>legislatívny návrh</a:t>
            </a:r>
            <a:r>
              <a:rPr lang="sk-SK" sz="2400" dirty="0"/>
              <a:t>, ktorý umožní zverejňovať hodnotenie práce </a:t>
            </a:r>
            <a:r>
              <a:rPr lang="sk-SK" sz="2400" dirty="0" smtClean="0"/>
              <a:t>sudcov</a:t>
            </a:r>
          </a:p>
          <a:p>
            <a:pPr marL="0" indent="0">
              <a:buNone/>
            </a:pPr>
            <a:r>
              <a:rPr lang="sk-SK" sz="2400" b="1" dirty="0"/>
              <a:t>30. </a:t>
            </a:r>
            <a:r>
              <a:rPr lang="sk-SK" sz="2400" dirty="0"/>
              <a:t>vypracovať analýzu súčasného stavu zverejňovania súdnych rozhodnutí a navrhnúť opatrenia na zlepšenie </a:t>
            </a:r>
            <a:r>
              <a:rPr lang="sk-SK" sz="2400" dirty="0" smtClean="0"/>
              <a:t>situácie</a:t>
            </a:r>
          </a:p>
          <a:p>
            <a:pPr marL="0" indent="0">
              <a:buNone/>
            </a:pPr>
            <a:r>
              <a:rPr lang="sk-SK" sz="2400" b="1" dirty="0"/>
              <a:t>31. </a:t>
            </a:r>
            <a:r>
              <a:rPr lang="sk-SK" sz="2400" dirty="0"/>
              <a:t>zabezpečiť jednotný systém zverejňovania súdnych </a:t>
            </a:r>
            <a:r>
              <a:rPr lang="sk-SK" sz="2400" dirty="0" smtClean="0"/>
              <a:t>rozhodnutí</a:t>
            </a:r>
          </a:p>
          <a:p>
            <a:pPr marL="0" indent="0">
              <a:buNone/>
            </a:pPr>
            <a:r>
              <a:rPr lang="sk-SK" sz="2400" b="1" dirty="0"/>
              <a:t>32. </a:t>
            </a:r>
            <a:r>
              <a:rPr lang="sk-SK" sz="2400" dirty="0"/>
              <a:t>pripraviť legislatívny návrh, ktorý umožní zverejňovať menný zoznam prokurátorov</a:t>
            </a:r>
          </a:p>
        </p:txBody>
      </p:sp>
    </p:spTree>
    <p:extLst>
      <p:ext uri="{BB962C8B-B14F-4D97-AF65-F5344CB8AC3E}">
        <p14:creationId xmlns:p14="http://schemas.microsoft.com/office/powerpoint/2010/main" val="7201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5. Spätná väzba a pokračovanie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33. </a:t>
            </a:r>
            <a:r>
              <a:rPr lang="sk-SK" sz="2400" dirty="0"/>
              <a:t>vypracovať konečné hodnotenie akčného </a:t>
            </a:r>
            <a:r>
              <a:rPr lang="sk-SK" sz="2400" dirty="0" smtClean="0"/>
              <a:t>plánu</a:t>
            </a:r>
          </a:p>
          <a:p>
            <a:pPr marL="0" indent="0">
              <a:buNone/>
            </a:pPr>
            <a:r>
              <a:rPr lang="sk-SK" sz="2400" b="1" dirty="0"/>
              <a:t>34. </a:t>
            </a:r>
            <a:r>
              <a:rPr lang="sk-SK" sz="2400" dirty="0"/>
              <a:t>vypracovať nový akčný plán</a:t>
            </a:r>
          </a:p>
        </p:txBody>
      </p:sp>
    </p:spTree>
    <p:extLst>
      <p:ext uri="{BB962C8B-B14F-4D97-AF65-F5344CB8AC3E}">
        <p14:creationId xmlns:p14="http://schemas.microsoft.com/office/powerpoint/2010/main" val="5520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Najvýznamnejšie výsledky Akčného plánu OGP na rok 2015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4470248"/>
          </a:xfrm>
        </p:spPr>
        <p:txBody>
          <a:bodyPr>
            <a:normAutofit/>
          </a:bodyPr>
          <a:lstStyle/>
          <a:p>
            <a:r>
              <a:rPr lang="sk-SK" sz="2400" dirty="0"/>
              <a:t>Zvýšenie počtu datasetov na data.gov.sk (z 205 na 884 datasetov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Zrealizovanie prieskumu najžiadanejších datasetov (11 datasetov)</a:t>
            </a:r>
            <a:endParaRPr lang="sk-SK" sz="2400" dirty="0"/>
          </a:p>
          <a:p>
            <a:r>
              <a:rPr lang="sk-SK" sz="2400" dirty="0"/>
              <a:t>Spustenie novej </a:t>
            </a:r>
            <a:r>
              <a:rPr lang="sk-SK" sz="2400" dirty="0" smtClean="0"/>
              <a:t>webovej aplikácie </a:t>
            </a:r>
            <a:r>
              <a:rPr lang="sk-SK" sz="2400" dirty="0"/>
              <a:t>data.gov.sk </a:t>
            </a:r>
          </a:p>
          <a:p>
            <a:r>
              <a:rPr lang="sk-SK" sz="2400" dirty="0" smtClean="0"/>
              <a:t>Vytvorenie návrh stratégie </a:t>
            </a:r>
            <a:r>
              <a:rPr lang="sk-SK" sz="2400" dirty="0"/>
              <a:t>a akčného plánu sprístupnenia a používania otvorených údajov verejnej </a:t>
            </a:r>
            <a:r>
              <a:rPr lang="sk-SK" sz="2400" dirty="0" smtClean="0"/>
              <a:t>správy</a:t>
            </a:r>
          </a:p>
          <a:p>
            <a:pPr marL="0" indent="0">
              <a:buNone/>
            </a:pPr>
            <a:endParaRPr lang="sk-SK" sz="20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Najvýznamnejšie výsledky Akčného plánu OGP na rok 2015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4470248"/>
          </a:xfrm>
        </p:spPr>
        <p:txBody>
          <a:bodyPr>
            <a:normAutofit/>
          </a:bodyPr>
          <a:lstStyle/>
          <a:p>
            <a:r>
              <a:rPr lang="sk-SK" sz="2400" dirty="0" smtClean="0"/>
              <a:t>Spustenie webovej aplikácie o využívaní EŠIF a dotácií na webovej aplikácii v rámci NP e-Demokracia a otvorená vláda</a:t>
            </a:r>
          </a:p>
          <a:p>
            <a:r>
              <a:rPr lang="sk-SK" sz="2400" dirty="0" smtClean="0"/>
              <a:t>Spustenie elektronickej hromadnej žiadosti v rámci NP e-Demokracia a otvorená vláda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06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Najvýznamnejšie výsledky Akčného plánu OGP na rok 2015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Zmapovanie existujúcich elektronických vzdelávacích zdrojov</a:t>
            </a:r>
          </a:p>
          <a:p>
            <a:r>
              <a:rPr lang="sk-SK" sz="2400" dirty="0" smtClean="0"/>
              <a:t>Zmapovanie repozitárov na ukladanie otvorených vzdelávacích zdrojov a výstupov vedy a výskumu</a:t>
            </a:r>
          </a:p>
          <a:p>
            <a:r>
              <a:rPr lang="sk-SK" sz="2400" dirty="0"/>
              <a:t>Vytvorenie </a:t>
            </a:r>
            <a:r>
              <a:rPr lang="sk-SK" sz="2400" dirty="0" smtClean="0"/>
              <a:t>návrhu nového procesu </a:t>
            </a:r>
            <a:r>
              <a:rPr lang="sk-SK" sz="2400" dirty="0"/>
              <a:t>verejného obstarávania otvorených vzdelávacích zdrojov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99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  <a:latin typeface="+mn-lt"/>
              </a:rPr>
              <a:t>Obsah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stretnutia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pracovnej skupiny</a:t>
            </a:r>
            <a:endParaRPr lang="sk-SK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400" dirty="0" smtClean="0"/>
              <a:t>Privítanie účastníkov </a:t>
            </a:r>
          </a:p>
          <a:p>
            <a:pPr lvl="0"/>
            <a:r>
              <a:rPr lang="sk-SK" sz="2400" dirty="0" smtClean="0"/>
              <a:t>Predstavenie </a:t>
            </a:r>
            <a:r>
              <a:rPr lang="sk-SK" sz="2400" dirty="0"/>
              <a:t>Iniciatívy pre otvorené vládnutie </a:t>
            </a:r>
            <a:endParaRPr lang="sk-SK" sz="2400" dirty="0" smtClean="0"/>
          </a:p>
          <a:p>
            <a:pPr marL="0" lvl="0" indent="0">
              <a:buNone/>
            </a:pPr>
            <a:r>
              <a:rPr lang="sk-SK" sz="2400" dirty="0" smtClean="0"/>
              <a:t>    </a:t>
            </a:r>
            <a:r>
              <a:rPr lang="sk-SK" sz="2000" dirty="0" smtClean="0"/>
              <a:t>(</a:t>
            </a:r>
            <a:r>
              <a:rPr lang="sk-SK" sz="2000" dirty="0"/>
              <a:t>Open Government Partnership, ďalej len „OGP</a:t>
            </a:r>
            <a:r>
              <a:rPr lang="sk-SK" sz="2000" dirty="0" smtClean="0"/>
              <a:t>“)</a:t>
            </a:r>
            <a:endParaRPr lang="sk-SK" sz="2000" dirty="0"/>
          </a:p>
          <a:p>
            <a:pPr lvl="0"/>
            <a:r>
              <a:rPr lang="sk-SK" sz="2400" dirty="0" smtClean="0"/>
              <a:t>Akčný plán na OGP na rok 2015  a jeho výsledky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/>
              <a:t>Predstavenie </a:t>
            </a:r>
            <a:r>
              <a:rPr lang="sk-SK" sz="2400" dirty="0"/>
              <a:t>mechanizmu tvorby Akčného plánu OGP na roky </a:t>
            </a:r>
            <a:r>
              <a:rPr lang="sk-SK" sz="2400" dirty="0" smtClean="0"/>
              <a:t>2016–2019 </a:t>
            </a:r>
          </a:p>
          <a:p>
            <a:pPr lvl="0"/>
            <a:r>
              <a:rPr lang="sk-SK" sz="2400" dirty="0" smtClean="0"/>
              <a:t>Úloha pracovných skupín </a:t>
            </a:r>
            <a:r>
              <a:rPr lang="sk-SK" sz="2400" dirty="0"/>
              <a:t>v procese tvorby Akčného plánu OGP na roky </a:t>
            </a:r>
            <a:r>
              <a:rPr lang="sk-SK" sz="2400" dirty="0" smtClean="0"/>
              <a:t>2016–2019 </a:t>
            </a:r>
          </a:p>
          <a:p>
            <a:pPr lvl="0"/>
            <a:r>
              <a:rPr lang="sk-SK" sz="2400" dirty="0" smtClean="0"/>
              <a:t>Voľná diskusia – priestor pre Vaše návrhy a podnety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93866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Najvýznamnejšie výsledky Akčného plánu OGP na rok 2015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Zorganizovanie 5 školení </a:t>
            </a:r>
            <a:r>
              <a:rPr lang="sk-SK" sz="2400" dirty="0"/>
              <a:t>v oblasti participatívnej tvorby verejných politík pre zamestnancov </a:t>
            </a:r>
            <a:r>
              <a:rPr lang="sk-SK" sz="2400" dirty="0" smtClean="0"/>
              <a:t>rezortov</a:t>
            </a:r>
          </a:p>
          <a:p>
            <a:r>
              <a:rPr lang="sk-SK" sz="2400" dirty="0" smtClean="0"/>
              <a:t>Identifikácia participatívnych politík na 10 rezortoch</a:t>
            </a:r>
          </a:p>
          <a:p>
            <a:r>
              <a:rPr lang="sk-SK" sz="2400" dirty="0" smtClean="0"/>
              <a:t>Vytvorenie kritérií na hodnotenie participatívnych procesov </a:t>
            </a:r>
          </a:p>
          <a:p>
            <a:endParaRPr lang="sk-SK" sz="2400" dirty="0" smtClean="0"/>
          </a:p>
          <a:p>
            <a:r>
              <a:rPr lang="sk-SK" sz="2400" dirty="0" smtClean="0"/>
              <a:t>Zverejnenie zoznamy prokurátorov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89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Kontaktné osoby na ÚSV ROS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/>
              <a:t>Otvorené </a:t>
            </a:r>
            <a:r>
              <a:rPr lang="sk-SK" b="1" dirty="0" smtClean="0"/>
              <a:t>informácie</a:t>
            </a:r>
          </a:p>
          <a:p>
            <a:pPr marL="0" indent="0">
              <a:buNone/>
            </a:pPr>
            <a:r>
              <a:rPr lang="sk-SK" dirty="0" smtClean="0"/>
              <a:t>	Iveta Ferčíková, </a:t>
            </a:r>
            <a:r>
              <a:rPr lang="sk-SK" dirty="0" smtClean="0">
                <a:hlinkClick r:id="rId3"/>
              </a:rPr>
              <a:t>iveta.fercikova@minv.sk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Milan Andrejkovič, </a:t>
            </a:r>
            <a:r>
              <a:rPr lang="sk-SK" dirty="0" smtClean="0">
                <a:hlinkClick r:id="rId4"/>
              </a:rPr>
              <a:t>milan.andrejkovic2@minv.sk</a:t>
            </a:r>
            <a:endParaRPr lang="sk-SK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r>
              <a:rPr lang="sk-SK" b="1" dirty="0" smtClean="0"/>
              <a:t>Otvorené vzdelávanie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Skarlet Ondrejčáková, </a:t>
            </a:r>
            <a:r>
              <a:rPr lang="sk-SK" dirty="0" smtClean="0">
                <a:hlinkClick r:id="rId5"/>
              </a:rPr>
              <a:t>skarlet.ondrejcakova@minv.sk</a:t>
            </a:r>
            <a:endParaRPr lang="sk-SK" dirty="0" smtClean="0"/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r>
              <a:rPr lang="sk-SK" b="1" dirty="0" smtClean="0"/>
              <a:t>Vláda </a:t>
            </a:r>
            <a:r>
              <a:rPr lang="sk-SK" b="1" dirty="0"/>
              <a:t>otvorená pre </a:t>
            </a:r>
            <a:r>
              <a:rPr lang="sk-SK" b="1" dirty="0" smtClean="0"/>
              <a:t>dialóg</a:t>
            </a:r>
          </a:p>
          <a:p>
            <a:pPr marL="0" indent="0">
              <a:buNone/>
            </a:pPr>
            <a:r>
              <a:rPr lang="sk-SK" dirty="0" smtClean="0"/>
              <a:t>	Iveta </a:t>
            </a:r>
            <a:r>
              <a:rPr lang="sk-SK" dirty="0"/>
              <a:t>Ferčíková, </a:t>
            </a:r>
            <a:r>
              <a:rPr lang="sk-SK" dirty="0">
                <a:hlinkClick r:id="rId3"/>
              </a:rPr>
              <a:t>iveta.fercikova@minv.sk</a:t>
            </a:r>
            <a:endParaRPr lang="sk-SK" dirty="0"/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r>
              <a:rPr lang="sk-SK" b="1" dirty="0" smtClean="0"/>
              <a:t>Otvorená justícia</a:t>
            </a:r>
          </a:p>
          <a:p>
            <a:pPr marL="0" indent="0">
              <a:buNone/>
            </a:pPr>
            <a:r>
              <a:rPr lang="sk-SK" dirty="0" smtClean="0"/>
              <a:t>	Bystrík Antalík, </a:t>
            </a:r>
            <a:r>
              <a:rPr lang="sk-SK" dirty="0" smtClean="0">
                <a:hlinkClick r:id="rId6"/>
              </a:rPr>
              <a:t>bystrik.antalik@minv.sk</a:t>
            </a:r>
            <a:endParaRPr lang="sk-SK" dirty="0" smtClean="0"/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r>
              <a:rPr lang="sk-SK" b="1" dirty="0" smtClean="0"/>
              <a:t>Manažment OGP</a:t>
            </a:r>
          </a:p>
          <a:p>
            <a:pPr marL="0" indent="0">
              <a:buNone/>
            </a:pPr>
            <a:r>
              <a:rPr lang="sk-SK" dirty="0" smtClean="0"/>
              <a:t>	Iveta </a:t>
            </a:r>
            <a:r>
              <a:rPr lang="sk-SK" dirty="0"/>
              <a:t>Ferčíková, </a:t>
            </a:r>
            <a:r>
              <a:rPr lang="sk-SK" dirty="0">
                <a:hlinkClick r:id="rId3"/>
              </a:rPr>
              <a:t>iveta.fercikova@minv.sk</a:t>
            </a:r>
            <a:endParaRPr lang="sk-SK" dirty="0"/>
          </a:p>
          <a:p>
            <a:pPr marL="514350" indent="-514350">
              <a:buAutoNum type="arabicPeriod"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41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400" dirty="0" smtClean="0"/>
              <a:t>Ďakujem za pozornosť!</a:t>
            </a:r>
            <a:endParaRPr lang="sk-SK" sz="4400" dirty="0"/>
          </a:p>
          <a:p>
            <a:pPr marL="0" indent="0" algn="ctr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5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Čo je to Iniciatíva pre otvorené vládnutie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k-SK" sz="2400" dirty="0" smtClean="0"/>
              <a:t>medzinárodné zoskupenie 65 štátov sveta</a:t>
            </a:r>
          </a:p>
          <a:p>
            <a:pPr>
              <a:spcBef>
                <a:spcPts val="600"/>
              </a:spcBef>
            </a:pPr>
            <a:r>
              <a:rPr lang="sk-SK" sz="2400" dirty="0" smtClean="0"/>
              <a:t>vízie OGP: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transparentnosť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podpora inovácií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participácia občianskej spoločnosti na správe vecí verejných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zavádzanie inovácií do prostredia verejnej správy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boj proti korupcii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partnerstvo medzi VS a občianskou spoločnosťou (MNO, akademická obec, podnikateľské subjekty)</a:t>
            </a:r>
          </a:p>
        </p:txBody>
      </p:sp>
    </p:spTree>
    <p:extLst>
      <p:ext uri="{BB962C8B-B14F-4D97-AF65-F5344CB8AC3E}">
        <p14:creationId xmlns:p14="http://schemas.microsoft.com/office/powerpoint/2010/main" val="30263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6087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Najvýznamnejšie medzníky SR v OGP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sk-SK" sz="2600" dirty="0" smtClean="0"/>
              <a:t>20. septembra 2011 – </a:t>
            </a:r>
            <a:r>
              <a:rPr lang="sk-SK" sz="2600" b="1" dirty="0" smtClean="0"/>
              <a:t>pristúpenie SR do OGP </a:t>
            </a:r>
            <a:r>
              <a:rPr lang="sk-SK" sz="2600" dirty="0" smtClean="0"/>
              <a:t>na podnet bývalej premiérky p. Ivety Radičovej </a:t>
            </a:r>
          </a:p>
          <a:p>
            <a:pPr>
              <a:spcAft>
                <a:spcPts val="600"/>
              </a:spcAft>
            </a:pPr>
            <a:r>
              <a:rPr lang="sk-SK" sz="2600" dirty="0" smtClean="0"/>
              <a:t>september 2011- február 2012 – participatívna tvorba Akčného plánu OGP 2012-2013</a:t>
            </a:r>
          </a:p>
          <a:p>
            <a:pPr>
              <a:spcAft>
                <a:spcPts val="600"/>
              </a:spcAft>
            </a:pPr>
            <a:r>
              <a:rPr lang="sk-SK" sz="2600" dirty="0"/>
              <a:t>22. februára </a:t>
            </a:r>
            <a:r>
              <a:rPr lang="sk-SK" sz="2600" dirty="0" smtClean="0"/>
              <a:t>2012 – schválenie </a:t>
            </a:r>
            <a:r>
              <a:rPr lang="sk-SK" sz="2600" b="1" dirty="0" smtClean="0"/>
              <a:t>Akčného plánu OGP 2012-2013</a:t>
            </a:r>
            <a:r>
              <a:rPr lang="sk-SK" sz="2600" dirty="0" smtClean="0"/>
              <a:t> uznesením vlády SR č. 50/2012</a:t>
            </a:r>
          </a:p>
          <a:p>
            <a:pPr>
              <a:spcAft>
                <a:spcPts val="600"/>
              </a:spcAft>
            </a:pPr>
            <a:r>
              <a:rPr lang="sk-SK" sz="2600" dirty="0" smtClean="0"/>
              <a:t>september 2013-jún 2014- participatívna tvorba Akčného plánu OGP 2015</a:t>
            </a:r>
          </a:p>
          <a:p>
            <a:pPr>
              <a:spcAft>
                <a:spcPts val="600"/>
              </a:spcAft>
            </a:pPr>
            <a:r>
              <a:rPr lang="sk-SK" sz="2600" dirty="0" smtClean="0"/>
              <a:t>11. februára 2015 </a:t>
            </a:r>
            <a:r>
              <a:rPr lang="sk-SK" sz="2600" dirty="0"/>
              <a:t>- schválenie </a:t>
            </a:r>
            <a:r>
              <a:rPr lang="sk-SK" sz="2600" b="1" dirty="0"/>
              <a:t>Akčného plánu OGP </a:t>
            </a:r>
            <a:r>
              <a:rPr lang="sk-SK" sz="2600" b="1" dirty="0" smtClean="0"/>
              <a:t>2015 </a:t>
            </a:r>
            <a:r>
              <a:rPr lang="sk-SK" sz="2600" dirty="0" smtClean="0"/>
              <a:t>uznesením </a:t>
            </a:r>
            <a:r>
              <a:rPr lang="sk-SK" sz="2600" dirty="0"/>
              <a:t>vlády SR č. </a:t>
            </a:r>
            <a:r>
              <a:rPr lang="sk-SK" sz="2600" dirty="0" smtClean="0"/>
              <a:t>59/2015</a:t>
            </a:r>
          </a:p>
          <a:p>
            <a:pPr>
              <a:spcAft>
                <a:spcPts val="600"/>
              </a:spcAft>
            </a:pPr>
            <a:r>
              <a:rPr lang="sk-SK" sz="2600" dirty="0" smtClean="0"/>
              <a:t>január – marec 2016 – sebahodnotiaci proces </a:t>
            </a:r>
          </a:p>
          <a:p>
            <a:pPr>
              <a:spcAft>
                <a:spcPts val="600"/>
              </a:spcAft>
            </a:pPr>
            <a:r>
              <a:rPr lang="sk-SK" sz="2600" dirty="0" smtClean="0"/>
              <a:t>marec – jún 2016 – tvorba </a:t>
            </a:r>
            <a:r>
              <a:rPr lang="sk-SK" sz="2600" b="1" dirty="0"/>
              <a:t>Akčného plánu OGP </a:t>
            </a:r>
            <a:r>
              <a:rPr lang="sk-SK" sz="2600" b="1" dirty="0" smtClean="0"/>
              <a:t>2016-2019 </a:t>
            </a:r>
            <a:endParaRPr lang="sk-SK" sz="26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565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Akčný plán OGP na rok 2015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k-SK" dirty="0" smtClean="0"/>
              <a:t>Otvorené informácie</a:t>
            </a:r>
          </a:p>
          <a:p>
            <a:pPr marL="274320" lvl="1" indent="0">
              <a:buNone/>
            </a:pPr>
            <a:r>
              <a:rPr lang="sk-SK" dirty="0" smtClean="0"/>
              <a:t>1.1. Portál otvorených dát</a:t>
            </a:r>
          </a:p>
          <a:p>
            <a:pPr marL="274320" lvl="1" indent="0">
              <a:buNone/>
            </a:pPr>
            <a:r>
              <a:rPr lang="sk-SK" dirty="0" smtClean="0"/>
              <a:t>1.2. Webová aplikácie pre EŠIF a dotačné schémy</a:t>
            </a:r>
          </a:p>
          <a:p>
            <a:pPr marL="514350" indent="-514350">
              <a:buAutoNum type="arabicPeriod"/>
            </a:pPr>
            <a:r>
              <a:rPr lang="sk-SK" dirty="0" smtClean="0"/>
              <a:t>Otvorené vzdelávanie</a:t>
            </a:r>
          </a:p>
          <a:p>
            <a:pPr marL="274320" lvl="1" indent="0">
              <a:buNone/>
            </a:pPr>
            <a:r>
              <a:rPr lang="sk-SK" dirty="0" smtClean="0"/>
              <a:t>2.1. Otvorené vzdelávacie zdroje</a:t>
            </a:r>
          </a:p>
          <a:p>
            <a:pPr marL="274320" lvl="1" indent="0">
              <a:buNone/>
            </a:pPr>
            <a:r>
              <a:rPr lang="sk-SK" dirty="0" smtClean="0"/>
              <a:t>2.2. Otvorený prístup k výsledkom vedy a výskumu</a:t>
            </a:r>
          </a:p>
          <a:p>
            <a:pPr marL="514350" indent="-514350">
              <a:buAutoNum type="arabicPeriod"/>
            </a:pPr>
            <a:r>
              <a:rPr lang="sk-SK" dirty="0" smtClean="0"/>
              <a:t>Vláda otvorená pre dialóg</a:t>
            </a:r>
          </a:p>
          <a:p>
            <a:pPr marL="274320" lvl="1" indent="0">
              <a:buNone/>
            </a:pPr>
            <a:r>
              <a:rPr lang="sk-SK" dirty="0" smtClean="0"/>
              <a:t>3.1. Verejné politiky</a:t>
            </a:r>
          </a:p>
          <a:p>
            <a:pPr marL="274320" lvl="1" indent="0">
              <a:buNone/>
            </a:pPr>
            <a:r>
              <a:rPr lang="sk-SK" dirty="0" smtClean="0"/>
              <a:t>3.2. Elektronická hromadná žiadosť</a:t>
            </a:r>
          </a:p>
          <a:p>
            <a:pPr marL="514350" indent="-514350">
              <a:buAutoNum type="arabicPeriod"/>
            </a:pPr>
            <a:r>
              <a:rPr lang="sk-SK" dirty="0" smtClean="0"/>
              <a:t>Otvorená justícia</a:t>
            </a:r>
          </a:p>
          <a:p>
            <a:pPr marL="514350" indent="-514350">
              <a:buAutoNum type="arabicPeriod"/>
            </a:pPr>
            <a:r>
              <a:rPr lang="sk-SK" dirty="0" smtClean="0"/>
              <a:t>Spätná väzba a pokračovanie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78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1. Otvorené informácie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sk-SK" sz="27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1.1. Portál otvorených dát</a:t>
            </a:r>
          </a:p>
          <a:p>
            <a:pPr marL="274320" lvl="1" indent="0">
              <a:buNone/>
            </a:pPr>
            <a:endParaRPr lang="sk-SK" sz="27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1.2. Webová aplikácie pre EŠIF a dotačné schémy</a:t>
            </a:r>
          </a:p>
        </p:txBody>
      </p:sp>
    </p:spTree>
    <p:extLst>
      <p:ext uri="{BB962C8B-B14F-4D97-AF65-F5344CB8AC3E}">
        <p14:creationId xmlns:p14="http://schemas.microsoft.com/office/powerpoint/2010/main" val="16122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1.1. Portál otvorených dát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/>
              <a:t>1. </a:t>
            </a:r>
            <a:r>
              <a:rPr lang="sk-SK" sz="2400" dirty="0" smtClean="0"/>
              <a:t>vypracovať </a:t>
            </a:r>
            <a:r>
              <a:rPr lang="sk-SK" sz="2400" dirty="0"/>
              <a:t>aktualizovaný zoznam všetkých </a:t>
            </a:r>
            <a:r>
              <a:rPr lang="sk-SK" sz="2400" dirty="0" smtClean="0"/>
              <a:t>datasetov</a:t>
            </a:r>
          </a:p>
          <a:p>
            <a:pPr marL="0" indent="0">
              <a:buNone/>
            </a:pPr>
            <a:r>
              <a:rPr lang="sk-SK" sz="2400" b="1" dirty="0" smtClean="0"/>
              <a:t>2. </a:t>
            </a:r>
            <a:r>
              <a:rPr lang="sk-SK" sz="2400" dirty="0"/>
              <a:t>p</a:t>
            </a:r>
            <a:r>
              <a:rPr lang="sk-SK" sz="2400" dirty="0" smtClean="0"/>
              <a:t>ostupne zverejňovať datasety</a:t>
            </a:r>
          </a:p>
          <a:p>
            <a:pPr marL="0" indent="0">
              <a:buNone/>
            </a:pPr>
            <a:r>
              <a:rPr lang="sk-SK" sz="2400" b="1" dirty="0" smtClean="0"/>
              <a:t>3. </a:t>
            </a:r>
            <a:r>
              <a:rPr lang="sk-SK" sz="2400" dirty="0" smtClean="0"/>
              <a:t>vykonať </a:t>
            </a:r>
            <a:r>
              <a:rPr lang="sk-SK" sz="2400" dirty="0"/>
              <a:t>prieskum po najžiadanejších </a:t>
            </a:r>
            <a:r>
              <a:rPr lang="sk-SK" sz="2400" dirty="0" smtClean="0"/>
              <a:t>datasetoch</a:t>
            </a:r>
          </a:p>
          <a:p>
            <a:pPr marL="0" indent="0">
              <a:buNone/>
            </a:pPr>
            <a:r>
              <a:rPr lang="sk-SK" sz="2400" b="1" dirty="0" smtClean="0"/>
              <a:t>4. </a:t>
            </a:r>
            <a:r>
              <a:rPr lang="sk-SK" sz="2400" dirty="0" smtClean="0"/>
              <a:t>prednostne </a:t>
            </a:r>
            <a:r>
              <a:rPr lang="sk-SK" sz="2400" dirty="0"/>
              <a:t>zverejniť najžiadanejšie </a:t>
            </a:r>
            <a:r>
              <a:rPr lang="sk-SK" sz="2400" dirty="0" smtClean="0"/>
              <a:t>datasety</a:t>
            </a:r>
          </a:p>
          <a:p>
            <a:pPr marL="0" indent="0">
              <a:buNone/>
            </a:pPr>
            <a:r>
              <a:rPr lang="sk-SK" sz="2400" b="1" dirty="0" smtClean="0"/>
              <a:t>5. </a:t>
            </a:r>
            <a:r>
              <a:rPr lang="sk-SK" sz="2400" dirty="0" smtClean="0"/>
              <a:t>vypracovať </a:t>
            </a:r>
            <a:r>
              <a:rPr lang="sk-SK" sz="2400" dirty="0"/>
              <a:t>stratégiu sprístupnenia a používania otvorených dát verejnej </a:t>
            </a:r>
            <a:r>
              <a:rPr lang="sk-SK" sz="2400" dirty="0" smtClean="0"/>
              <a:t>správy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843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chemeClr val="tx1"/>
                </a:solidFill>
                <a:latin typeface="+mn-lt"/>
              </a:rPr>
              <a:t>1.2. Webová aplikácie pre EŠIF a dotačné schémy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b="1" dirty="0"/>
              <a:t>6. </a:t>
            </a:r>
            <a:r>
              <a:rPr lang="sk-SK" sz="2400" dirty="0"/>
              <a:t>zverejniť dáta o využívaní EŠIF a </a:t>
            </a:r>
            <a:r>
              <a:rPr lang="sk-SK" sz="2400" dirty="0" smtClean="0"/>
              <a:t>dotácií na webovej aplikácii</a:t>
            </a:r>
          </a:p>
          <a:p>
            <a:pPr marL="0" indent="0">
              <a:buNone/>
            </a:pPr>
            <a:r>
              <a:rPr lang="sk-SK" sz="2400" b="1" dirty="0"/>
              <a:t>7. </a:t>
            </a:r>
            <a:r>
              <a:rPr lang="sk-SK" sz="2400" dirty="0"/>
              <a:t>uskutočniť verejnú kampaň na propagáciu </a:t>
            </a:r>
            <a:r>
              <a:rPr lang="sk-SK" sz="2400" dirty="0" smtClean="0"/>
              <a:t>webovej aplikácie</a:t>
            </a:r>
          </a:p>
          <a:p>
            <a:pPr marL="0" indent="0">
              <a:buNone/>
            </a:pPr>
            <a:r>
              <a:rPr lang="sk-SK" sz="2400" b="1" dirty="0"/>
              <a:t>8. </a:t>
            </a:r>
            <a:r>
              <a:rPr lang="sk-SK" sz="2400" dirty="0"/>
              <a:t>vyhodnotiť fungovania </a:t>
            </a:r>
            <a:r>
              <a:rPr lang="sk-SK" sz="2400" dirty="0" smtClean="0"/>
              <a:t>webovej aplikácie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62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2. Otvorené vzdelávanie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sk-SK" sz="27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2.1. Otvorené vzdelávacie zdroje</a:t>
            </a:r>
          </a:p>
          <a:p>
            <a:pPr marL="274320" lvl="1" indent="0">
              <a:buNone/>
            </a:pPr>
            <a:endParaRPr lang="sk-SK" sz="27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sk-SK" sz="2700" dirty="0" smtClean="0">
                <a:solidFill>
                  <a:schemeClr val="tx1"/>
                </a:solidFill>
              </a:rPr>
              <a:t>2.2. Otvorený prístup k výsledkom vedy a výskumu</a:t>
            </a:r>
          </a:p>
        </p:txBody>
      </p:sp>
    </p:spTree>
    <p:extLst>
      <p:ext uri="{BB962C8B-B14F-4D97-AF65-F5344CB8AC3E}">
        <p14:creationId xmlns:p14="http://schemas.microsoft.com/office/powerpoint/2010/main" val="38160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28EEB-0C3E-486F-AE5A-4BFCE6C0EF06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39A3BFC-65D6-4397-BAD9-07CAFB688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CF53ABB-91F0-4D76-BA73-8DD55675B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375</TotalTime>
  <Words>722</Words>
  <Application>Microsoft Office PowerPoint</Application>
  <PresentationFormat>Prezentácia na obrazovke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Občiansky</vt:lpstr>
      <vt:lpstr>    Iniciatíva pre otvorené vládnutie   Vyhodnotenie Akčného plánu na rok 2015 a tvorba Akčného plánu na roky 2016-2019</vt:lpstr>
      <vt:lpstr>Obsah stretnutia pracovnej skupiny</vt:lpstr>
      <vt:lpstr>Čo je to Iniciatíva pre otvorené vládnutie </vt:lpstr>
      <vt:lpstr>Najvýznamnejšie medzníky SR v OGP</vt:lpstr>
      <vt:lpstr>Akčný plán OGP na rok 2015</vt:lpstr>
      <vt:lpstr>1. Otvorené informácie</vt:lpstr>
      <vt:lpstr>1.1. Portál otvorených dát</vt:lpstr>
      <vt:lpstr>1.2. Webová aplikácie pre EŠIF a dotačné schémy </vt:lpstr>
      <vt:lpstr>2. Otvorené vzdelávanie</vt:lpstr>
      <vt:lpstr>2.1. Otvorené vzdelávacie zdroje</vt:lpstr>
      <vt:lpstr>2.2. Otvorený prístup k výsledkom vedy a výskumu</vt:lpstr>
      <vt:lpstr>3. Vláda otvorená pre dialóg</vt:lpstr>
      <vt:lpstr>3.1. Verejné politiky</vt:lpstr>
      <vt:lpstr>3.2. Elektronická hromadná žiadosť</vt:lpstr>
      <vt:lpstr>4. Otvorená justícia</vt:lpstr>
      <vt:lpstr>5. Spätná väzba a pokračovanie</vt:lpstr>
      <vt:lpstr>Najvýznamnejšie výsledky Akčného plánu OGP na rok 2015</vt:lpstr>
      <vt:lpstr>Najvýznamnejšie výsledky Akčného plánu OGP na rok 2015</vt:lpstr>
      <vt:lpstr>Najvýznamnejšie výsledky Akčného plánu OGP na rok 2015</vt:lpstr>
      <vt:lpstr>Najvýznamnejšie výsledky Akčného plánu OGP na rok 2015</vt:lpstr>
      <vt:lpstr>Kontaktné osoby na ÚSV ROS</vt:lpstr>
      <vt:lpstr>Prezentácia programu PowerPoint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Akčný plán  Iniciatívy pre otvorené vládnutie  na rok 2015</dc:title>
  <dc:creator>Skarlet Ondrejčáková</dc:creator>
  <cp:lastModifiedBy>Skarlet Ondrejčáková</cp:lastModifiedBy>
  <cp:revision>34</cp:revision>
  <cp:lastPrinted>2015-04-01T13:02:07Z</cp:lastPrinted>
  <dcterms:created xsi:type="dcterms:W3CDTF">2015-02-12T10:55:11Z</dcterms:created>
  <dcterms:modified xsi:type="dcterms:W3CDTF">2016-03-19T14:40:29Z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